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4A3B4A-4C13-48A0-AA2A-8E65E3809FB7}">
  <a:tblStyle styleId="{914A3B4A-4C13-48A0-AA2A-8E65E3809FB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da241ae450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da241ae450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a241ae450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a241ae450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a241ae450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a241ae450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a90aab0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a90aab0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b13c877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b13c877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b13c877c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b13c877c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b13c877c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b13c877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50">
                <a:solidFill>
                  <a:srgbClr val="980000"/>
                </a:solidFill>
              </a:rPr>
              <a:t>How I Become a Public Speaker </a:t>
            </a:r>
            <a:endParaRPr b="1" sz="1750">
              <a:solidFill>
                <a:srgbClr val="980000"/>
              </a:solidFill>
            </a:endParaRPr>
          </a:p>
          <a:p>
            <a:pPr indent="0" lvl="0" marL="0" rtl="0" algn="l">
              <a:spcBef>
                <a:spcPts val="0"/>
              </a:spcBef>
              <a:spcAft>
                <a:spcPts val="0"/>
              </a:spcAft>
              <a:buSzPts val="990"/>
              <a:buNone/>
            </a:pPr>
            <a:r>
              <a:rPr b="1" lang="en-GB" sz="1750">
                <a:solidFill>
                  <a:srgbClr val="980000"/>
                </a:solidFill>
              </a:rPr>
              <a:t>By George Bernard Shaw  </a:t>
            </a:r>
            <a:endParaRPr b="1" sz="1750">
              <a:solidFill>
                <a:srgbClr val="980000"/>
              </a:solidFill>
            </a:endParaRPr>
          </a:p>
        </p:txBody>
      </p:sp>
      <p:sp>
        <p:nvSpPr>
          <p:cNvPr id="55" name="Google Shape;55;p1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161100" y="1265750"/>
            <a:ext cx="3679550" cy="3509525"/>
          </a:xfrm>
          <a:prstGeom prst="rect">
            <a:avLst/>
          </a:prstGeom>
          <a:noFill/>
          <a:ln>
            <a:noFill/>
          </a:ln>
        </p:spPr>
      </p:pic>
      <p:sp>
        <p:nvSpPr>
          <p:cNvPr id="57" name="Google Shape;57;p13"/>
          <p:cNvSpPr txBox="1"/>
          <p:nvPr/>
        </p:nvSpPr>
        <p:spPr>
          <a:xfrm>
            <a:off x="4982400" y="1656975"/>
            <a:ext cx="6627900" cy="77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8" name="Google Shape;58;p1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9" name="Google Shape;59;p13"/>
          <p:cNvPicPr preferRelativeResize="0"/>
          <p:nvPr/>
        </p:nvPicPr>
        <p:blipFill>
          <a:blip r:embed="rId4">
            <a:alphaModFix/>
          </a:blip>
          <a:stretch>
            <a:fillRect/>
          </a:stretch>
        </p:blipFill>
        <p:spPr>
          <a:xfrm>
            <a:off x="3840654" y="207125"/>
            <a:ext cx="5303348" cy="493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GB" sz="1660">
                <a:highlight>
                  <a:schemeClr val="lt1"/>
                </a:highlight>
              </a:rPr>
              <a:t>I carried out this resolution. </a:t>
            </a:r>
            <a:endParaRPr b="1" sz="1660">
              <a:highlight>
                <a:schemeClr val="lt1"/>
              </a:highlight>
            </a:endParaRPr>
          </a:p>
          <a:p>
            <a:pPr indent="0" lvl="0" marL="0" rtl="0" algn="l">
              <a:spcBef>
                <a:spcPts val="1200"/>
              </a:spcBef>
              <a:spcAft>
                <a:spcPts val="0"/>
              </a:spcAft>
              <a:buSzPts val="990"/>
              <a:buNone/>
            </a:pPr>
            <a:r>
              <a:t/>
            </a:r>
            <a:endParaRPr sz="2520"/>
          </a:p>
        </p:txBody>
      </p:sp>
      <p:sp>
        <p:nvSpPr>
          <p:cNvPr id="65" name="Google Shape;65;p14"/>
          <p:cNvSpPr txBox="1"/>
          <p:nvPr>
            <p:ph idx="1" type="body"/>
          </p:nvPr>
        </p:nvSpPr>
        <p:spPr>
          <a:xfrm>
            <a:off x="311700" y="1152475"/>
            <a:ext cx="4037700" cy="3416400"/>
          </a:xfrm>
          <a:prstGeom prst="rect">
            <a:avLst/>
          </a:prstGeom>
        </p:spPr>
        <p:txBody>
          <a:bodyPr anchorCtr="0" anchor="t" bIns="91425" lIns="91425" spcFirstLastPara="1" rIns="91425" wrap="square" tIns="91425">
            <a:normAutofit fontScale="25000" lnSpcReduction="20000"/>
          </a:bodyPr>
          <a:lstStyle/>
          <a:p>
            <a:pPr indent="0" lvl="0" marL="0" marR="0" rtl="0" algn="l">
              <a:spcBef>
                <a:spcPts val="0"/>
              </a:spcBef>
              <a:spcAft>
                <a:spcPts val="0"/>
              </a:spcAft>
              <a:buClr>
                <a:schemeClr val="dk1"/>
              </a:buClr>
              <a:buSzPts val="275"/>
              <a:buFont typeface="Arial"/>
              <a:buNone/>
            </a:pPr>
            <a:r>
              <a:rPr b="1" lang="en-GB" sz="4800">
                <a:solidFill>
                  <a:schemeClr val="dk1"/>
                </a:solidFill>
              </a:rPr>
              <a:t>L</a:t>
            </a:r>
            <a:r>
              <a:rPr b="1" lang="en-GB" sz="4800">
                <a:solidFill>
                  <a:schemeClr val="dk1"/>
                </a:solidFill>
              </a:rPr>
              <a:t>ecky: friend</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Zetetical meeting : meeting for debate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air of </a:t>
            </a:r>
            <a:r>
              <a:rPr b="1" i="1" lang="en-GB" sz="4800">
                <a:solidFill>
                  <a:schemeClr val="dk1"/>
                </a:solidFill>
                <a:highlight>
                  <a:srgbClr val="F4CCCC"/>
                </a:highlight>
              </a:rPr>
              <a:t>impudence</a:t>
            </a:r>
            <a:r>
              <a:rPr b="1" i="1" lang="en-GB" sz="4800">
                <a:solidFill>
                  <a:schemeClr val="dk1"/>
                </a:solidFill>
              </a:rPr>
              <a:t>:</a:t>
            </a:r>
            <a:r>
              <a:rPr b="1" lang="en-GB" sz="4800">
                <a:solidFill>
                  <a:schemeClr val="dk1"/>
                </a:solidFill>
              </a:rPr>
              <a:t> (n) arrogant</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an arrnt coward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i="1" lang="en-GB" sz="4800">
                <a:solidFill>
                  <a:schemeClr val="dk1"/>
                </a:solidFill>
                <a:highlight>
                  <a:srgbClr val="F4CCCC"/>
                </a:highlight>
              </a:rPr>
              <a:t>self conscious</a:t>
            </a:r>
            <a:r>
              <a:rPr b="1" i="1" lang="en-GB" sz="4800">
                <a:solidFill>
                  <a:schemeClr val="dk1"/>
                </a:solidFill>
              </a:rPr>
              <a:t> to a heartbreaking degree : </a:t>
            </a:r>
            <a:r>
              <a:rPr b="1" lang="en-GB" sz="4800">
                <a:solidFill>
                  <a:schemeClr val="dk1"/>
                </a:solidFill>
              </a:rPr>
              <a:t>nervous</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Debate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resolve: decide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going </a:t>
            </a:r>
            <a:r>
              <a:rPr b="1" lang="en-GB" sz="4800">
                <a:solidFill>
                  <a:schemeClr val="dk1"/>
                </a:solidFill>
                <a:highlight>
                  <a:srgbClr val="E6B8AF"/>
                </a:highlight>
              </a:rPr>
              <a:t>under fire</a:t>
            </a:r>
            <a:r>
              <a:rPr b="1" lang="en-GB" sz="4800">
                <a:solidFill>
                  <a:schemeClr val="dk1"/>
                </a:solidFill>
              </a:rPr>
              <a:t>:  criticise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highlight>
                  <a:srgbClr val="DD7E6B"/>
                </a:highlight>
              </a:rPr>
              <a:t>ghastly</a:t>
            </a:r>
            <a:r>
              <a:rPr b="1" lang="en-GB" sz="4800">
                <a:solidFill>
                  <a:schemeClr val="dk1"/>
                </a:solidFill>
              </a:rPr>
              <a:t>  practice : unpleasant, shocking </a:t>
            </a:r>
            <a:endParaRPr b="1" sz="4800">
              <a:solidFill>
                <a:schemeClr val="dk1"/>
              </a:solidFill>
            </a:endParaRPr>
          </a:p>
          <a:p>
            <a:pPr indent="0" lvl="0" marL="0" marR="0" rtl="0" algn="l">
              <a:spcBef>
                <a:spcPts val="1200"/>
              </a:spcBef>
              <a:spcAft>
                <a:spcPts val="0"/>
              </a:spcAft>
              <a:buClr>
                <a:schemeClr val="dk1"/>
              </a:buClr>
              <a:buSzPts val="275"/>
              <a:buFont typeface="Arial"/>
              <a:buNone/>
            </a:pPr>
            <a:r>
              <a:rPr b="1" lang="en-GB" sz="4800">
                <a:solidFill>
                  <a:schemeClr val="dk1"/>
                </a:solidFill>
              </a:rPr>
              <a:t>invariably: never changing </a:t>
            </a:r>
            <a:endParaRPr b="1" sz="4800">
              <a:solidFill>
                <a:schemeClr val="dk1"/>
              </a:solidFill>
            </a:endParaRPr>
          </a:p>
          <a:p>
            <a:pPr indent="0" lvl="0" marL="0" marR="0" rtl="0" algn="l">
              <a:spcBef>
                <a:spcPts val="1200"/>
              </a:spcBef>
              <a:spcAft>
                <a:spcPts val="0"/>
              </a:spcAft>
              <a:buClr>
                <a:schemeClr val="dk1"/>
              </a:buClr>
              <a:buSzPts val="275"/>
              <a:buFont typeface="Arial"/>
              <a:buNone/>
            </a:pPr>
            <a:r>
              <a:t/>
            </a:r>
            <a:endParaRPr b="1" sz="4800">
              <a:solidFill>
                <a:schemeClr val="dk1"/>
              </a:solidFill>
            </a:endParaRPr>
          </a:p>
          <a:p>
            <a:pPr indent="0" lvl="0" marL="0" rtl="0" algn="l">
              <a:spcBef>
                <a:spcPts val="1200"/>
              </a:spcBef>
              <a:spcAft>
                <a:spcPts val="0"/>
              </a:spcAft>
              <a:buClr>
                <a:schemeClr val="dk1"/>
              </a:buClr>
              <a:buSzPct val="78571"/>
              <a:buFont typeface="Arial"/>
              <a:buNone/>
            </a:pPr>
            <a:r>
              <a:t/>
            </a:r>
            <a:endParaRPr b="1">
              <a:solidFill>
                <a:schemeClr val="dk1"/>
              </a:solidFill>
            </a:endParaRPr>
          </a:p>
          <a:p>
            <a:pPr indent="0" lvl="0" marL="0" rtl="0" algn="l">
              <a:spcBef>
                <a:spcPts val="1200"/>
              </a:spcBef>
              <a:spcAft>
                <a:spcPts val="0"/>
              </a:spcAft>
              <a:buClr>
                <a:schemeClr val="dk1"/>
              </a:buClr>
              <a:buSzPct val="78571"/>
              <a:buFont typeface="Arial"/>
              <a:buNone/>
            </a:pPr>
            <a:r>
              <a:t/>
            </a:r>
            <a:endParaRPr b="1"/>
          </a:p>
          <a:p>
            <a:pPr indent="0" lvl="0" marL="0" rtl="0" algn="l">
              <a:spcBef>
                <a:spcPts val="1200"/>
              </a:spcBef>
              <a:spcAft>
                <a:spcPts val="1200"/>
              </a:spcAft>
              <a:buNone/>
            </a:pPr>
            <a:r>
              <a:t/>
            </a:r>
            <a:endParaRPr b="1">
              <a:solidFill>
                <a:schemeClr val="dk1"/>
              </a:solidFill>
            </a:endParaRPr>
          </a:p>
        </p:txBody>
      </p:sp>
      <p:sp>
        <p:nvSpPr>
          <p:cNvPr id="66" name="Google Shape;66;p14"/>
          <p:cNvSpPr txBox="1"/>
          <p:nvPr/>
        </p:nvSpPr>
        <p:spPr>
          <a:xfrm>
            <a:off x="5156700" y="1991450"/>
            <a:ext cx="7332900" cy="8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7" name="Google Shape;67;p14"/>
          <p:cNvSpPr txBox="1"/>
          <p:nvPr>
            <p:ph idx="2" type="body"/>
          </p:nvPr>
        </p:nvSpPr>
        <p:spPr>
          <a:xfrm>
            <a:off x="4349400" y="1152475"/>
            <a:ext cx="4585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I carried out this </a:t>
            </a:r>
            <a:r>
              <a:rPr b="1" lang="en-GB">
                <a:solidFill>
                  <a:schemeClr val="dk1"/>
                </a:solidFill>
                <a:highlight>
                  <a:srgbClr val="EA9999"/>
                </a:highlight>
              </a:rPr>
              <a:t>resolution.</a:t>
            </a:r>
            <a:endParaRPr b="1">
              <a:solidFill>
                <a:schemeClr val="dk1"/>
              </a:solidFill>
              <a:highlight>
                <a:srgbClr val="EA9999"/>
              </a:highlight>
            </a:endParaRPr>
          </a:p>
          <a:p>
            <a:pPr indent="0" lvl="0" marL="0" rtl="0" algn="l">
              <a:spcBef>
                <a:spcPts val="1200"/>
              </a:spcBef>
              <a:spcAft>
                <a:spcPts val="0"/>
              </a:spcAft>
              <a:buNone/>
            </a:pPr>
            <a:r>
              <a:rPr b="1" lang="en-GB">
                <a:solidFill>
                  <a:schemeClr val="dk1"/>
                </a:solidFill>
              </a:rPr>
              <a:t>I resolved my method.</a:t>
            </a:r>
            <a:endParaRPr b="1">
              <a:solidFill>
                <a:schemeClr val="dk1"/>
              </a:solidFill>
            </a:endParaRPr>
          </a:p>
          <a:p>
            <a:pPr indent="0" lvl="0" marL="0" rtl="0" algn="l">
              <a:spcBef>
                <a:spcPts val="1200"/>
              </a:spcBef>
              <a:spcAft>
                <a:spcPts val="0"/>
              </a:spcAft>
              <a:buNone/>
            </a:pPr>
            <a:r>
              <a:rPr b="1" lang="en-GB">
                <a:solidFill>
                  <a:schemeClr val="dk1"/>
                </a:solidFill>
              </a:rPr>
              <a:t>My heart used to beat as painfully as a recruit’s </a:t>
            </a:r>
            <a:r>
              <a:rPr b="1" lang="en-GB">
                <a:solidFill>
                  <a:schemeClr val="dk1"/>
                </a:solidFill>
                <a:highlight>
                  <a:srgbClr val="EA9999"/>
                </a:highlight>
              </a:rPr>
              <a:t>going under fir</a:t>
            </a:r>
            <a:r>
              <a:rPr b="1" lang="en-GB">
                <a:solidFill>
                  <a:schemeClr val="dk1"/>
                </a:solidFill>
              </a:rPr>
              <a:t>e for the first time. </a:t>
            </a:r>
            <a:endParaRPr b="1">
              <a:solidFill>
                <a:schemeClr val="dk1"/>
              </a:solidFill>
            </a:endParaRPr>
          </a:p>
          <a:p>
            <a:pPr indent="0" lvl="0" marL="0" rtl="0" algn="l">
              <a:spcBef>
                <a:spcPts val="1200"/>
              </a:spcBef>
              <a:spcAft>
                <a:spcPts val="0"/>
              </a:spcAft>
              <a:buNone/>
            </a:pPr>
            <a:r>
              <a:rPr b="1" lang="en-GB">
                <a:solidFill>
                  <a:schemeClr val="dk1"/>
                </a:solidFill>
              </a:rPr>
              <a:t>I could not collect myself to </a:t>
            </a:r>
            <a:r>
              <a:rPr b="1" lang="en-GB">
                <a:solidFill>
                  <a:schemeClr val="dk1"/>
                </a:solidFill>
                <a:highlight>
                  <a:srgbClr val="EA9999"/>
                </a:highlight>
              </a:rPr>
              <a:t>decipher</a:t>
            </a:r>
            <a:r>
              <a:rPr b="1" lang="en-GB">
                <a:solidFill>
                  <a:schemeClr val="dk1"/>
                </a:solidFill>
              </a:rPr>
              <a:t> a word. </a:t>
            </a:r>
            <a:endParaRPr b="1">
              <a:solidFill>
                <a:schemeClr val="dk1"/>
              </a:solidFill>
            </a:endParaRPr>
          </a:p>
          <a:p>
            <a:pPr indent="0" lvl="0" marL="0" rtl="0" algn="l">
              <a:spcBef>
                <a:spcPts val="1200"/>
              </a:spcBef>
              <a:spcAft>
                <a:spcPts val="1200"/>
              </a:spcAft>
              <a:buNone/>
            </a:pPr>
            <a:r>
              <a:rPr b="1" lang="en-GB">
                <a:solidFill>
                  <a:schemeClr val="dk1"/>
                </a:solidFill>
              </a:rPr>
              <a:t>The Four or five points that were my </a:t>
            </a:r>
            <a:r>
              <a:rPr b="1" lang="en-GB">
                <a:solidFill>
                  <a:schemeClr val="dk1"/>
                </a:solidFill>
                <a:highlight>
                  <a:srgbClr val="F4CCCC"/>
                </a:highlight>
              </a:rPr>
              <a:t>pretext </a:t>
            </a:r>
            <a:r>
              <a:rPr b="1" lang="en-GB">
                <a:solidFill>
                  <a:schemeClr val="dk1"/>
                </a:solidFill>
              </a:rPr>
              <a:t>for this </a:t>
            </a:r>
            <a:r>
              <a:rPr b="1" lang="en-GB">
                <a:solidFill>
                  <a:schemeClr val="dk1"/>
                </a:solidFill>
                <a:highlight>
                  <a:srgbClr val="EA9999"/>
                </a:highlight>
              </a:rPr>
              <a:t>ghastly practice</a:t>
            </a:r>
            <a:r>
              <a:rPr b="1" lang="en-GB">
                <a:solidFill>
                  <a:schemeClr val="dk1"/>
                </a:solidFill>
              </a:rPr>
              <a:t>, I </a:t>
            </a:r>
            <a:r>
              <a:rPr b="1" lang="en-GB">
                <a:solidFill>
                  <a:schemeClr val="dk1"/>
                </a:solidFill>
              </a:rPr>
              <a:t>invariably</a:t>
            </a:r>
            <a:r>
              <a:rPr b="1" lang="en-GB">
                <a:solidFill>
                  <a:schemeClr val="dk1"/>
                </a:solidFill>
              </a:rPr>
              <a:t> forgot the best. </a:t>
            </a: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75000"/>
              <a:buNone/>
            </a:pPr>
            <a:r>
              <a:rPr b="1" i="1" lang="en-GB" sz="1320">
                <a:solidFill>
                  <a:srgbClr val="FF0000"/>
                </a:solidFill>
              </a:rPr>
              <a:t>At the third meeting I was asked to take the Chair .</a:t>
            </a:r>
            <a:endParaRPr b="1" i="1" sz="1320">
              <a:solidFill>
                <a:srgbClr val="FF0000"/>
              </a:solidFill>
            </a:endParaRPr>
          </a:p>
        </p:txBody>
      </p:sp>
      <p:sp>
        <p:nvSpPr>
          <p:cNvPr id="73" name="Google Shape;73;p15"/>
          <p:cNvSpPr txBox="1"/>
          <p:nvPr>
            <p:ph idx="1" type="body"/>
          </p:nvPr>
        </p:nvSpPr>
        <p:spPr>
          <a:xfrm>
            <a:off x="311700" y="851500"/>
            <a:ext cx="3999900" cy="3717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GB">
                <a:solidFill>
                  <a:schemeClr val="dk1"/>
                </a:solidFill>
              </a:rPr>
              <a:t>-I consented as </a:t>
            </a:r>
            <a:r>
              <a:rPr b="1" i="1" lang="en-GB">
                <a:solidFill>
                  <a:schemeClr val="dk1"/>
                </a:solidFill>
                <a:highlight>
                  <a:srgbClr val="E6B8AF"/>
                </a:highlight>
              </a:rPr>
              <a:t>off handedly </a:t>
            </a:r>
            <a:r>
              <a:rPr b="1" lang="en-GB">
                <a:solidFill>
                  <a:schemeClr val="dk1"/>
                </a:solidFill>
              </a:rPr>
              <a:t>as if I were the speaker of the House of Commons.</a:t>
            </a:r>
            <a:endParaRPr b="1">
              <a:solidFill>
                <a:schemeClr val="dk1"/>
              </a:solidFill>
            </a:endParaRPr>
          </a:p>
          <a:p>
            <a:pPr indent="0" lvl="0" marL="0" rtl="0" algn="l">
              <a:spcBef>
                <a:spcPts val="1200"/>
              </a:spcBef>
              <a:spcAft>
                <a:spcPts val="0"/>
              </a:spcAft>
              <a:buNone/>
            </a:pPr>
            <a:r>
              <a:rPr lang="en-GB">
                <a:solidFill>
                  <a:schemeClr val="dk1"/>
                </a:solidFill>
              </a:rPr>
              <a:t>(without </a:t>
            </a:r>
            <a:r>
              <a:rPr lang="en-GB">
                <a:solidFill>
                  <a:schemeClr val="dk1"/>
                </a:solidFill>
              </a:rPr>
              <a:t>thinking</a:t>
            </a:r>
            <a:r>
              <a:rPr lang="en-GB">
                <a:solidFill>
                  <a:schemeClr val="dk1"/>
                </a:solidFill>
              </a:rPr>
              <a:t> seriously, immediately)</a:t>
            </a:r>
            <a:endParaRPr>
              <a:solidFill>
                <a:schemeClr val="dk1"/>
              </a:solidFill>
            </a:endParaRPr>
          </a:p>
          <a:p>
            <a:pPr indent="0" lvl="0" marL="0" rtl="0" algn="l">
              <a:spcBef>
                <a:spcPts val="1200"/>
              </a:spcBef>
              <a:spcAft>
                <a:spcPts val="0"/>
              </a:spcAft>
              <a:buNone/>
            </a:pPr>
            <a:r>
              <a:rPr b="1" lang="en-GB">
                <a:solidFill>
                  <a:schemeClr val="dk1"/>
                </a:solidFill>
              </a:rPr>
              <a:t>- Shaw’s hand shook with </a:t>
            </a:r>
            <a:r>
              <a:rPr b="1" lang="en-GB">
                <a:solidFill>
                  <a:schemeClr val="dk1"/>
                </a:solidFill>
              </a:rPr>
              <a:t>terror at time of signing the minutes of the previous meeting. </a:t>
            </a:r>
            <a:endParaRPr b="1">
              <a:solidFill>
                <a:schemeClr val="dk1"/>
              </a:solidFill>
            </a:endParaRPr>
          </a:p>
          <a:p>
            <a:pPr indent="0" lvl="0" marL="0" rtl="0" algn="l">
              <a:spcBef>
                <a:spcPts val="1200"/>
              </a:spcBef>
              <a:spcAft>
                <a:spcPts val="0"/>
              </a:spcAft>
              <a:buNone/>
            </a:pPr>
            <a:r>
              <a:rPr b="1" lang="en-GB">
                <a:solidFill>
                  <a:schemeClr val="dk1"/>
                </a:solidFill>
              </a:rPr>
              <a:t>- But Shaw gave good remarks as Chairman of the meeting. </a:t>
            </a:r>
            <a:endParaRPr b="1">
              <a:solidFill>
                <a:schemeClr val="dk1"/>
              </a:solidFill>
            </a:endParaRPr>
          </a:p>
          <a:p>
            <a:pPr indent="0" lvl="0" marL="0" rtl="0" algn="l">
              <a:spcBef>
                <a:spcPts val="1200"/>
              </a:spcBef>
              <a:spcAft>
                <a:spcPts val="0"/>
              </a:spcAft>
              <a:buNone/>
            </a:pPr>
            <a:r>
              <a:rPr b="1" lang="en-GB">
                <a:solidFill>
                  <a:schemeClr val="dk1"/>
                </a:solidFill>
              </a:rPr>
              <a:t>He was ignorant of </a:t>
            </a:r>
            <a:r>
              <a:rPr b="1" lang="en-GB">
                <a:solidFill>
                  <a:schemeClr val="dk1"/>
                </a:solidFill>
                <a:highlight>
                  <a:srgbClr val="93C47D"/>
                </a:highlight>
              </a:rPr>
              <a:t>Economics </a:t>
            </a:r>
            <a:r>
              <a:rPr b="1" lang="en-GB">
                <a:solidFill>
                  <a:schemeClr val="dk1"/>
                </a:solidFill>
              </a:rPr>
              <a:t>but in his boyhood he read -</a:t>
            </a:r>
            <a:endParaRPr b="1">
              <a:solidFill>
                <a:schemeClr val="dk1"/>
              </a:solidFill>
            </a:endParaRPr>
          </a:p>
          <a:p>
            <a:pPr indent="0" lvl="0" marL="0" rtl="0" algn="l">
              <a:spcBef>
                <a:spcPts val="1200"/>
              </a:spcBef>
              <a:spcAft>
                <a:spcPts val="0"/>
              </a:spcAft>
              <a:buNone/>
            </a:pPr>
            <a:r>
              <a:rPr b="1" lang="en-GB">
                <a:solidFill>
                  <a:schemeClr val="dk1"/>
                </a:solidFill>
                <a:highlight>
                  <a:srgbClr val="EA9999"/>
                </a:highlight>
              </a:rPr>
              <a:t>Mill on Liberty and on Representative Government.</a:t>
            </a:r>
            <a:endParaRPr b="1">
              <a:solidFill>
                <a:schemeClr val="dk1"/>
              </a:solidFill>
              <a:highlight>
                <a:srgbClr val="EA9999"/>
              </a:highlight>
            </a:endParaRPr>
          </a:p>
          <a:p>
            <a:pPr indent="0" lvl="0" marL="0" rtl="0" algn="l">
              <a:spcBef>
                <a:spcPts val="1200"/>
              </a:spcBef>
              <a:spcAft>
                <a:spcPts val="0"/>
              </a:spcAft>
              <a:buNone/>
            </a:pPr>
            <a:r>
              <a:rPr b="1" lang="en-GB">
                <a:solidFill>
                  <a:schemeClr val="dk1"/>
                </a:solidFill>
                <a:highlight>
                  <a:srgbClr val="EA9999"/>
                </a:highlight>
              </a:rPr>
              <a:t>Irish Land Question</a:t>
            </a:r>
            <a:endParaRPr b="1">
              <a:solidFill>
                <a:schemeClr val="dk1"/>
              </a:solidFill>
              <a:highlight>
                <a:srgbClr val="EA9999"/>
              </a:highlight>
            </a:endParaRPr>
          </a:p>
          <a:p>
            <a:pPr indent="0" lvl="0" marL="0" rtl="0" algn="l">
              <a:spcBef>
                <a:spcPts val="1200"/>
              </a:spcBef>
              <a:spcAft>
                <a:spcPts val="0"/>
              </a:spcAft>
              <a:buNone/>
            </a:pPr>
            <a:r>
              <a:rPr b="1" lang="en-GB">
                <a:solidFill>
                  <a:schemeClr val="dk1"/>
                </a:solidFill>
                <a:highlight>
                  <a:srgbClr val="EA9999"/>
                </a:highlight>
              </a:rPr>
              <a:t>Darwin, Tindall and George Eliot. </a:t>
            </a:r>
            <a:endParaRPr b="1">
              <a:solidFill>
                <a:schemeClr val="dk1"/>
              </a:solidFill>
              <a:highlight>
                <a:srgbClr val="EA9999"/>
              </a:highlight>
            </a:endParaRPr>
          </a:p>
          <a:p>
            <a:pPr indent="0" lvl="0" marL="0" rtl="0" algn="l">
              <a:spcBef>
                <a:spcPts val="1200"/>
              </a:spcBef>
              <a:spcAft>
                <a:spcPts val="1200"/>
              </a:spcAft>
              <a:buNone/>
            </a:pPr>
            <a:r>
              <a:rPr lang="en-GB">
                <a:solidFill>
                  <a:schemeClr val="dk1"/>
                </a:solidFill>
              </a:rPr>
              <a:t>  </a:t>
            </a:r>
            <a:endParaRPr>
              <a:solidFill>
                <a:schemeClr val="dk1"/>
              </a:solidFill>
            </a:endParaRPr>
          </a:p>
        </p:txBody>
      </p:sp>
      <p:sp>
        <p:nvSpPr>
          <p:cNvPr id="74" name="Google Shape;74;p15"/>
          <p:cNvSpPr txBox="1"/>
          <p:nvPr>
            <p:ph idx="2" type="body"/>
          </p:nvPr>
        </p:nvSpPr>
        <p:spPr>
          <a:xfrm>
            <a:off x="4510625" y="111500"/>
            <a:ext cx="4321800" cy="4878600"/>
          </a:xfrm>
          <a:prstGeom prst="rect">
            <a:avLst/>
          </a:prstGeom>
          <a:solidFill>
            <a:srgbClr val="FFE599"/>
          </a:solidFill>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Good Public Speaker:</a:t>
            </a:r>
            <a:endParaRPr b="1">
              <a:solidFill>
                <a:schemeClr val="dk1"/>
              </a:solidFill>
            </a:endParaRPr>
          </a:p>
          <a:p>
            <a:pPr indent="0" lvl="0" marL="0" rtl="0" algn="l">
              <a:spcBef>
                <a:spcPts val="1200"/>
              </a:spcBef>
              <a:spcAft>
                <a:spcPts val="0"/>
              </a:spcAft>
              <a:buNone/>
            </a:pPr>
            <a:r>
              <a:rPr lang="en-GB">
                <a:solidFill>
                  <a:schemeClr val="dk1"/>
                </a:solidFill>
              </a:rPr>
              <a:t>Well Read</a:t>
            </a:r>
            <a:endParaRPr>
              <a:solidFill>
                <a:schemeClr val="dk1"/>
              </a:solidFill>
            </a:endParaRPr>
          </a:p>
          <a:p>
            <a:pPr indent="0" lvl="0" marL="0" rtl="0" algn="l">
              <a:spcBef>
                <a:spcPts val="1200"/>
              </a:spcBef>
              <a:spcAft>
                <a:spcPts val="0"/>
              </a:spcAft>
              <a:buNone/>
            </a:pPr>
            <a:r>
              <a:rPr lang="en-GB">
                <a:solidFill>
                  <a:schemeClr val="dk1"/>
                </a:solidFill>
              </a:rPr>
              <a:t>Economics</a:t>
            </a:r>
            <a:endParaRPr>
              <a:solidFill>
                <a:schemeClr val="dk1"/>
              </a:solidFill>
            </a:endParaRPr>
          </a:p>
          <a:p>
            <a:pPr indent="0" lvl="0" marL="0" rtl="0" algn="l">
              <a:spcBef>
                <a:spcPts val="1200"/>
              </a:spcBef>
              <a:spcAft>
                <a:spcPts val="0"/>
              </a:spcAft>
              <a:buNone/>
            </a:pPr>
            <a:r>
              <a:rPr lang="en-GB">
                <a:solidFill>
                  <a:schemeClr val="dk1"/>
                </a:solidFill>
              </a:rPr>
              <a:t>History Books</a:t>
            </a:r>
            <a:endParaRPr>
              <a:solidFill>
                <a:schemeClr val="dk1"/>
              </a:solidFill>
            </a:endParaRPr>
          </a:p>
          <a:p>
            <a:pPr indent="0" lvl="0" marL="0" rtl="0" algn="l">
              <a:spcBef>
                <a:spcPts val="1200"/>
              </a:spcBef>
              <a:spcAft>
                <a:spcPts val="0"/>
              </a:spcAft>
              <a:buNone/>
            </a:pPr>
            <a:r>
              <a:rPr lang="en-GB">
                <a:solidFill>
                  <a:schemeClr val="dk1"/>
                </a:solidFill>
              </a:rPr>
              <a:t>Social Leaders/Thinkers </a:t>
            </a:r>
            <a:endParaRPr>
              <a:solidFill>
                <a:schemeClr val="dk1"/>
              </a:solidFill>
            </a:endParaRPr>
          </a:p>
          <a:p>
            <a:pPr indent="0" lvl="0" marL="0" rtl="0" algn="l">
              <a:spcBef>
                <a:spcPts val="1200"/>
              </a:spcBef>
              <a:spcAft>
                <a:spcPts val="0"/>
              </a:spcAft>
              <a:buNone/>
            </a:pPr>
            <a:r>
              <a:rPr lang="en-GB">
                <a:solidFill>
                  <a:schemeClr val="dk1"/>
                </a:solidFill>
              </a:rPr>
              <a:t>Current Affairs</a:t>
            </a:r>
            <a:endParaRPr>
              <a:solidFill>
                <a:schemeClr val="dk1"/>
              </a:solidFill>
            </a:endParaRPr>
          </a:p>
          <a:p>
            <a:pPr indent="0" lvl="0" marL="0" rtl="0" algn="l">
              <a:spcBef>
                <a:spcPts val="1200"/>
              </a:spcBef>
              <a:spcAft>
                <a:spcPts val="0"/>
              </a:spcAft>
              <a:buNone/>
            </a:pPr>
            <a:r>
              <a:rPr lang="en-GB">
                <a:solidFill>
                  <a:schemeClr val="dk1"/>
                </a:solidFill>
              </a:rPr>
              <a:t>Politics</a:t>
            </a:r>
            <a:endParaRPr>
              <a:solidFill>
                <a:schemeClr val="dk1"/>
              </a:solidFill>
            </a:endParaRPr>
          </a:p>
          <a:p>
            <a:pPr indent="0" lvl="0" marL="0" rtl="0" algn="l">
              <a:spcBef>
                <a:spcPts val="1200"/>
              </a:spcBef>
              <a:spcAft>
                <a:spcPts val="1200"/>
              </a:spcAft>
              <a:buNone/>
            </a:pPr>
            <a:r>
              <a:rPr lang="en-GB">
                <a:solidFill>
                  <a:schemeClr val="dk1"/>
                </a:solidFill>
              </a:rPr>
              <a:t>Religions and their Principles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172600"/>
            <a:ext cx="3048300" cy="42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4395"/>
              <a:buNone/>
            </a:pPr>
            <a:r>
              <a:rPr lang="en-GB" sz="1820"/>
              <a:t>I </a:t>
            </a:r>
            <a:r>
              <a:rPr lang="en-GB" sz="1820"/>
              <a:t>persevered</a:t>
            </a:r>
            <a:r>
              <a:rPr lang="en-GB" sz="1820"/>
              <a:t> doggedly. </a:t>
            </a:r>
            <a:endParaRPr sz="1820"/>
          </a:p>
        </p:txBody>
      </p:sp>
      <p:sp>
        <p:nvSpPr>
          <p:cNvPr id="80" name="Google Shape;80;p16"/>
          <p:cNvSpPr txBox="1"/>
          <p:nvPr>
            <p:ph idx="1" type="body"/>
          </p:nvPr>
        </p:nvSpPr>
        <p:spPr>
          <a:xfrm>
            <a:off x="311700" y="598300"/>
            <a:ext cx="3999900" cy="448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a:t>
            </a:r>
            <a:r>
              <a:rPr b="1" lang="en-GB">
                <a:solidFill>
                  <a:schemeClr val="dk1"/>
                </a:solidFill>
              </a:rPr>
              <a:t>I haunted all the meetings in London </a:t>
            </a:r>
            <a:r>
              <a:rPr b="1" lang="en-GB">
                <a:solidFill>
                  <a:schemeClr val="dk1"/>
                </a:solidFill>
              </a:rPr>
              <a:t>where</a:t>
            </a:r>
            <a:r>
              <a:rPr b="1" lang="en-GB">
                <a:solidFill>
                  <a:schemeClr val="dk1"/>
                </a:solidFill>
              </a:rPr>
              <a:t> </a:t>
            </a:r>
            <a:r>
              <a:rPr b="1" lang="en-GB">
                <a:solidFill>
                  <a:schemeClr val="dk1"/>
                </a:solidFill>
              </a:rPr>
              <a:t>debates</a:t>
            </a:r>
            <a:r>
              <a:rPr b="1" lang="en-GB">
                <a:solidFill>
                  <a:schemeClr val="dk1"/>
                </a:solidFill>
              </a:rPr>
              <a:t> followed lectures. </a:t>
            </a:r>
            <a:endParaRPr b="1">
              <a:solidFill>
                <a:schemeClr val="dk1"/>
              </a:solidFill>
            </a:endParaRPr>
          </a:p>
          <a:p>
            <a:pPr indent="0" lvl="0" marL="0" rtl="0" algn="l">
              <a:spcBef>
                <a:spcPts val="1200"/>
              </a:spcBef>
              <a:spcAft>
                <a:spcPts val="0"/>
              </a:spcAft>
              <a:buNone/>
            </a:pPr>
            <a:r>
              <a:rPr b="1" lang="en-GB">
                <a:solidFill>
                  <a:schemeClr val="dk1"/>
                </a:solidFill>
              </a:rPr>
              <a:t>-I spoke in streets, in parks, at </a:t>
            </a:r>
            <a:r>
              <a:rPr b="1" lang="en-GB">
                <a:solidFill>
                  <a:schemeClr val="dk1"/>
                </a:solidFill>
              </a:rPr>
              <a:t>demonstrations</a:t>
            </a:r>
            <a:r>
              <a:rPr b="1" lang="en-GB">
                <a:solidFill>
                  <a:schemeClr val="dk1"/>
                </a:solidFill>
              </a:rPr>
              <a:t>, anywhere and everywhere possible. </a:t>
            </a:r>
            <a:endParaRPr b="1">
              <a:solidFill>
                <a:schemeClr val="dk1"/>
              </a:solidFill>
            </a:endParaRPr>
          </a:p>
          <a:p>
            <a:pPr indent="0" lvl="0" marL="0" rtl="0" algn="l">
              <a:spcBef>
                <a:spcPts val="1200"/>
              </a:spcBef>
              <a:spcAft>
                <a:spcPts val="0"/>
              </a:spcAft>
              <a:buNone/>
            </a:pPr>
            <a:r>
              <a:rPr b="1" lang="en-GB">
                <a:solidFill>
                  <a:schemeClr val="dk1"/>
                </a:solidFill>
              </a:rPr>
              <a:t>Shaw joined:</a:t>
            </a:r>
            <a:endParaRPr b="1">
              <a:solidFill>
                <a:schemeClr val="dk1"/>
              </a:solidFill>
            </a:endParaRPr>
          </a:p>
          <a:p>
            <a:pPr indent="0" lvl="0" marL="0" rtl="0" algn="l">
              <a:spcBef>
                <a:spcPts val="1200"/>
              </a:spcBef>
              <a:spcAft>
                <a:spcPts val="0"/>
              </a:spcAft>
              <a:buNone/>
            </a:pPr>
            <a:r>
              <a:rPr b="1" lang="en-GB">
                <a:solidFill>
                  <a:schemeClr val="dk1"/>
                </a:solidFill>
              </a:rPr>
              <a:t>-literary evenings in University College </a:t>
            </a:r>
            <a:endParaRPr b="1">
              <a:solidFill>
                <a:schemeClr val="dk1"/>
              </a:solidFill>
            </a:endParaRPr>
          </a:p>
          <a:p>
            <a:pPr indent="0" lvl="0" marL="0" rtl="0" algn="l">
              <a:spcBef>
                <a:spcPts val="1200"/>
              </a:spcBef>
              <a:spcAft>
                <a:spcPts val="0"/>
              </a:spcAft>
              <a:buNone/>
            </a:pPr>
            <a:r>
              <a:rPr b="1" lang="en-GB">
                <a:solidFill>
                  <a:schemeClr val="dk1"/>
                </a:solidFill>
              </a:rPr>
              <a:t>New Shakespeare Society under                            </a:t>
            </a:r>
            <a:r>
              <a:rPr b="1" lang="en-GB">
                <a:solidFill>
                  <a:schemeClr val="dk1"/>
                </a:solidFill>
                <a:highlight>
                  <a:srgbClr val="E6B8AF"/>
                </a:highlight>
              </a:rPr>
              <a:t>F. J. Furnivall </a:t>
            </a:r>
            <a:endParaRPr b="1">
              <a:solidFill>
                <a:schemeClr val="dk1"/>
              </a:solidFill>
              <a:highlight>
                <a:srgbClr val="E6B8AF"/>
              </a:highlight>
            </a:endParaRPr>
          </a:p>
          <a:p>
            <a:pPr indent="0" lvl="0" marL="0" rtl="0" algn="l">
              <a:spcBef>
                <a:spcPts val="1200"/>
              </a:spcBef>
              <a:spcAft>
                <a:spcPts val="0"/>
              </a:spcAft>
              <a:buNone/>
            </a:pPr>
            <a:r>
              <a:rPr b="1" lang="en-GB">
                <a:solidFill>
                  <a:schemeClr val="dk1"/>
                </a:solidFill>
              </a:rPr>
              <a:t>Bedford Debating Society founded by                </a:t>
            </a:r>
            <a:r>
              <a:rPr b="1" lang="en-GB">
                <a:solidFill>
                  <a:schemeClr val="dk1"/>
                </a:solidFill>
                <a:highlight>
                  <a:srgbClr val="F4CCCC"/>
                </a:highlight>
              </a:rPr>
              <a:t>Stopford Brook</a:t>
            </a:r>
            <a:endParaRPr b="1">
              <a:solidFill>
                <a:schemeClr val="dk1"/>
              </a:solidFill>
              <a:highlight>
                <a:srgbClr val="F4CCCC"/>
              </a:highlight>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81" name="Google Shape;81;p16"/>
          <p:cNvSpPr txBox="1"/>
          <p:nvPr>
            <p:ph idx="2" type="body"/>
          </p:nvPr>
        </p:nvSpPr>
        <p:spPr>
          <a:xfrm>
            <a:off x="4832400" y="189900"/>
            <a:ext cx="3999900" cy="4763700"/>
          </a:xfrm>
          <a:prstGeom prst="rect">
            <a:avLst/>
          </a:prstGeom>
          <a:solidFill>
            <a:srgbClr val="A4C2F4"/>
          </a:solidFill>
        </p:spPr>
        <p:txBody>
          <a:bodyPr anchorCtr="0" anchor="t" bIns="91425" lIns="91425" spcFirstLastPara="1" rIns="91425" wrap="square" tIns="91425">
            <a:normAutofit/>
          </a:bodyPr>
          <a:lstStyle/>
          <a:p>
            <a:pPr indent="0" lvl="0" marL="0" rtl="0" algn="l">
              <a:spcBef>
                <a:spcPts val="0"/>
              </a:spcBef>
              <a:spcAft>
                <a:spcPts val="0"/>
              </a:spcAft>
              <a:buNone/>
            </a:pPr>
            <a:r>
              <a:rPr b="1" i="1" lang="en-GB">
                <a:solidFill>
                  <a:schemeClr val="dk1"/>
                </a:solidFill>
              </a:rPr>
              <a:t>F. J. Furnivall</a:t>
            </a:r>
            <a:r>
              <a:rPr b="1" lang="en-GB">
                <a:solidFill>
                  <a:schemeClr val="dk1"/>
                </a:solidFill>
              </a:rPr>
              <a:t> : a </a:t>
            </a:r>
            <a:r>
              <a:rPr b="1" lang="en-GB">
                <a:solidFill>
                  <a:schemeClr val="dk1"/>
                </a:solidFill>
              </a:rPr>
              <a:t>distinguished</a:t>
            </a:r>
            <a:r>
              <a:rPr b="1" lang="en-GB">
                <a:solidFill>
                  <a:schemeClr val="dk1"/>
                </a:solidFill>
              </a:rPr>
              <a:t> scholar </a:t>
            </a:r>
            <a:endParaRPr b="1">
              <a:solidFill>
                <a:schemeClr val="dk1"/>
              </a:solidFill>
            </a:endParaRPr>
          </a:p>
          <a:p>
            <a:pPr indent="0" lvl="0" marL="0" rtl="0" algn="l">
              <a:spcBef>
                <a:spcPts val="1200"/>
              </a:spcBef>
              <a:spcAft>
                <a:spcPts val="0"/>
              </a:spcAft>
              <a:buNone/>
            </a:pPr>
            <a:r>
              <a:rPr b="1" i="1" lang="en-GB">
                <a:solidFill>
                  <a:schemeClr val="dk1"/>
                </a:solidFill>
              </a:rPr>
              <a:t>Stopford Brooke</a:t>
            </a:r>
            <a:r>
              <a:rPr b="1" lang="en-GB">
                <a:solidFill>
                  <a:schemeClr val="dk1"/>
                </a:solidFill>
              </a:rPr>
              <a:t>: an eminent scholar, author of many books.</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rPr b="1" i="1" lang="en-GB" sz="2200">
                <a:solidFill>
                  <a:schemeClr val="dk1"/>
                </a:solidFill>
              </a:rPr>
              <a:t>“My excessive nervousness soon wore off”.</a:t>
            </a:r>
            <a:endParaRPr b="1" i="1"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92050"/>
            <a:ext cx="3761700" cy="58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GB" sz="1320">
                <a:highlight>
                  <a:srgbClr val="00FFFF"/>
                </a:highlight>
              </a:rPr>
              <a:t>I soon became sufficiently known as a Socialist orator. </a:t>
            </a:r>
            <a:endParaRPr b="1" sz="1320">
              <a:highlight>
                <a:srgbClr val="00FFFF"/>
              </a:highlight>
            </a:endParaRPr>
          </a:p>
        </p:txBody>
      </p:sp>
      <p:sp>
        <p:nvSpPr>
          <p:cNvPr id="87" name="Google Shape;87;p17"/>
          <p:cNvSpPr txBox="1"/>
          <p:nvPr>
            <p:ph idx="1" type="body"/>
          </p:nvPr>
        </p:nvSpPr>
        <p:spPr>
          <a:xfrm>
            <a:off x="311700" y="678850"/>
            <a:ext cx="3999900" cy="38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Times New Roman"/>
                <a:ea typeface="Times New Roman"/>
                <a:cs typeface="Times New Roman"/>
                <a:sym typeface="Times New Roman"/>
              </a:rPr>
              <a:t>-</a:t>
            </a:r>
            <a:r>
              <a:rPr lang="en-GB" sz="1600">
                <a:solidFill>
                  <a:schemeClr val="dk1"/>
                </a:solidFill>
                <a:latin typeface="Times New Roman"/>
                <a:ea typeface="Times New Roman"/>
                <a:cs typeface="Times New Roman"/>
                <a:sym typeface="Times New Roman"/>
              </a:rPr>
              <a:t>no further need to seek -- I was myself sought.</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-This </a:t>
            </a:r>
            <a:r>
              <a:rPr lang="en-GB" sz="1600">
                <a:solidFill>
                  <a:schemeClr val="dk1"/>
                </a:solidFill>
                <a:latin typeface="Times New Roman"/>
                <a:ea typeface="Times New Roman"/>
                <a:cs typeface="Times New Roman"/>
                <a:sym typeface="Times New Roman"/>
              </a:rPr>
              <a:t>began</a:t>
            </a:r>
            <a:r>
              <a:rPr lang="en-GB" sz="1600">
                <a:solidFill>
                  <a:schemeClr val="dk1"/>
                </a:solidFill>
                <a:latin typeface="Times New Roman"/>
                <a:ea typeface="Times New Roman"/>
                <a:cs typeface="Times New Roman"/>
                <a:sym typeface="Times New Roman"/>
              </a:rPr>
              <a:t> when I accepted an invitation from Radical Club at Woolwich.</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I were to lecture on </a:t>
            </a:r>
            <a:r>
              <a:rPr lang="en-GB" sz="1600">
                <a:solidFill>
                  <a:schemeClr val="dk1"/>
                </a:solidFill>
                <a:highlight>
                  <a:srgbClr val="E6B8AF"/>
                </a:highlight>
                <a:latin typeface="Times New Roman"/>
                <a:ea typeface="Times New Roman"/>
                <a:cs typeface="Times New Roman"/>
                <a:sym typeface="Times New Roman"/>
              </a:rPr>
              <a:t>Socialism </a:t>
            </a:r>
            <a:r>
              <a:rPr lang="en-GB" sz="1600">
                <a:solidFill>
                  <a:schemeClr val="dk1"/>
                </a:solidFill>
                <a:latin typeface="Times New Roman"/>
                <a:ea typeface="Times New Roman"/>
                <a:cs typeface="Times New Roman"/>
                <a:sym typeface="Times New Roman"/>
              </a:rPr>
              <a:t>for an hour.</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Writing would be impossible for want of time.</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I must </a:t>
            </a:r>
            <a:r>
              <a:rPr lang="en-GB" sz="1600">
                <a:solidFill>
                  <a:schemeClr val="dk1"/>
                </a:solidFill>
                <a:highlight>
                  <a:srgbClr val="EA9999"/>
                </a:highlight>
                <a:latin typeface="Times New Roman"/>
                <a:ea typeface="Times New Roman"/>
                <a:cs typeface="Times New Roman"/>
                <a:sym typeface="Times New Roman"/>
              </a:rPr>
              <a:t>extemporize</a:t>
            </a:r>
            <a:r>
              <a:rPr lang="en-GB"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The Lecture was called </a:t>
            </a:r>
            <a:r>
              <a:rPr lang="en-GB" sz="1600">
                <a:solidFill>
                  <a:schemeClr val="dk1"/>
                </a:solidFill>
                <a:highlight>
                  <a:srgbClr val="F4CCCC"/>
                </a:highlight>
                <a:latin typeface="Times New Roman"/>
                <a:ea typeface="Times New Roman"/>
                <a:cs typeface="Times New Roman"/>
                <a:sym typeface="Times New Roman"/>
              </a:rPr>
              <a:t>Thieves.</a:t>
            </a:r>
            <a:endParaRPr sz="1600">
              <a:solidFill>
                <a:schemeClr val="dk1"/>
              </a:solidFill>
              <a:highlight>
                <a:srgbClr val="F4CCCC"/>
              </a:highlight>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chemeClr val="dk1"/>
                </a:solidFill>
                <a:latin typeface="Times New Roman"/>
                <a:ea typeface="Times New Roman"/>
                <a:cs typeface="Times New Roman"/>
                <a:sym typeface="Times New Roman"/>
              </a:rPr>
              <a:t>I spoke for an hour easily.</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lang="en-GB" sz="1600">
                <a:solidFill>
                  <a:schemeClr val="dk1"/>
                </a:solidFill>
                <a:latin typeface="Times New Roman"/>
                <a:ea typeface="Times New Roman"/>
                <a:cs typeface="Times New Roman"/>
                <a:sym typeface="Times New Roman"/>
              </a:rPr>
              <a:t>And from that time extemporized easily.  </a:t>
            </a:r>
            <a:endParaRPr sz="1600">
              <a:solidFill>
                <a:schemeClr val="dk1"/>
              </a:solidFill>
              <a:latin typeface="Times New Roman"/>
              <a:ea typeface="Times New Roman"/>
              <a:cs typeface="Times New Roman"/>
              <a:sym typeface="Times New Roman"/>
            </a:endParaRPr>
          </a:p>
        </p:txBody>
      </p:sp>
      <p:sp>
        <p:nvSpPr>
          <p:cNvPr id="88" name="Google Shape;88;p17"/>
          <p:cNvSpPr txBox="1"/>
          <p:nvPr>
            <p:ph idx="2" type="body"/>
          </p:nvPr>
        </p:nvSpPr>
        <p:spPr>
          <a:xfrm>
            <a:off x="4234475" y="92050"/>
            <a:ext cx="4909500" cy="447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1500">
                <a:solidFill>
                  <a:schemeClr val="dk1"/>
                </a:solidFill>
                <a:highlight>
                  <a:srgbClr val="F4CCCC"/>
                </a:highlight>
                <a:latin typeface="Times New Roman"/>
                <a:ea typeface="Times New Roman"/>
                <a:cs typeface="Times New Roman"/>
                <a:sym typeface="Times New Roman"/>
              </a:rPr>
              <a:t>Socialism: (samazvad) </a:t>
            </a:r>
            <a:r>
              <a:rPr lang="en-GB" sz="1500">
                <a:solidFill>
                  <a:schemeClr val="dk1"/>
                </a:solidFill>
                <a:latin typeface="Times New Roman"/>
                <a:ea typeface="Times New Roman"/>
                <a:cs typeface="Times New Roman"/>
                <a:sym typeface="Times New Roman"/>
              </a:rPr>
              <a:t>set of belief which states all people are equal and should share </a:t>
            </a:r>
            <a:r>
              <a:rPr lang="en-GB" sz="1500">
                <a:solidFill>
                  <a:schemeClr val="dk1"/>
                </a:solidFill>
                <a:latin typeface="Times New Roman"/>
                <a:ea typeface="Times New Roman"/>
                <a:cs typeface="Times New Roman"/>
                <a:sym typeface="Times New Roman"/>
              </a:rPr>
              <a:t>equally</a:t>
            </a:r>
            <a:r>
              <a:rPr lang="en-GB" sz="1500">
                <a:solidFill>
                  <a:schemeClr val="dk1"/>
                </a:solidFill>
                <a:latin typeface="Times New Roman"/>
                <a:ea typeface="Times New Roman"/>
                <a:cs typeface="Times New Roman"/>
                <a:sym typeface="Times New Roman"/>
              </a:rPr>
              <a:t> country’s property. </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1500">
                <a:solidFill>
                  <a:schemeClr val="dk1"/>
                </a:solidFill>
                <a:latin typeface="Times New Roman"/>
                <a:ea typeface="Times New Roman"/>
                <a:cs typeface="Times New Roman"/>
                <a:sym typeface="Times New Roman"/>
              </a:rPr>
              <a:t>Extemporize : to speak or perform without any preparation. (Here) Without consulting notes. </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b="1" lang="en-GB" sz="1500">
                <a:solidFill>
                  <a:schemeClr val="dk1"/>
                </a:solidFill>
                <a:highlight>
                  <a:srgbClr val="00FFFF"/>
                </a:highlight>
                <a:latin typeface="Times New Roman"/>
                <a:ea typeface="Times New Roman"/>
                <a:cs typeface="Times New Roman"/>
                <a:sym typeface="Times New Roman"/>
              </a:rPr>
              <a:t>After lots of practice and study, Shaw could extemporize.</a:t>
            </a:r>
            <a:r>
              <a:rPr b="1" lang="en-GB" sz="1500">
                <a:solidFill>
                  <a:schemeClr val="dk1"/>
                </a:solidFill>
                <a:latin typeface="Times New Roman"/>
                <a:ea typeface="Times New Roman"/>
                <a:cs typeface="Times New Roman"/>
                <a:sym typeface="Times New Roman"/>
              </a:rPr>
              <a:t> </a:t>
            </a:r>
            <a:endParaRPr b="1" sz="15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a:solidFill>
            <a:srgbClr val="D5A6BD"/>
          </a:solidFill>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GB" sz="1820">
                <a:latin typeface="Times New Roman"/>
                <a:ea typeface="Times New Roman"/>
                <a:cs typeface="Times New Roman"/>
                <a:sym typeface="Times New Roman"/>
              </a:rPr>
              <a:t>This went on for about twelve years…              One of my best Speeches delivered  </a:t>
            </a:r>
            <a:endParaRPr b="1" sz="1820">
              <a:latin typeface="Times New Roman"/>
              <a:ea typeface="Times New Roman"/>
              <a:cs typeface="Times New Roman"/>
              <a:sym typeface="Times New Roman"/>
            </a:endParaRPr>
          </a:p>
        </p:txBody>
      </p:sp>
      <p:sp>
        <p:nvSpPr>
          <p:cNvPr id="94" name="Google Shape;94;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solidFill>
                  <a:schemeClr val="dk1"/>
                </a:solidFill>
              </a:rPr>
              <a:t>-</a:t>
            </a:r>
            <a:r>
              <a:rPr b="1" lang="en-GB">
                <a:solidFill>
                  <a:schemeClr val="dk1"/>
                </a:solidFill>
              </a:rPr>
              <a:t>I </a:t>
            </a:r>
            <a:r>
              <a:rPr b="1" lang="en-GB">
                <a:solidFill>
                  <a:schemeClr val="dk1"/>
                </a:solidFill>
                <a:highlight>
                  <a:srgbClr val="E6B8AF"/>
                </a:highlight>
              </a:rPr>
              <a:t>sermonised</a:t>
            </a:r>
            <a:r>
              <a:rPr b="1" lang="en-GB">
                <a:solidFill>
                  <a:schemeClr val="dk1"/>
                </a:solidFill>
              </a:rPr>
              <a:t> on Socialism at least three times a fortnight. </a:t>
            </a:r>
            <a:endParaRPr b="1">
              <a:solidFill>
                <a:schemeClr val="dk1"/>
              </a:solidFill>
            </a:endParaRPr>
          </a:p>
          <a:p>
            <a:pPr indent="0" lvl="0" marL="0" rtl="0" algn="l">
              <a:spcBef>
                <a:spcPts val="1200"/>
              </a:spcBef>
              <a:spcAft>
                <a:spcPts val="0"/>
              </a:spcAft>
              <a:buNone/>
            </a:pPr>
            <a:r>
              <a:rPr b="1" lang="en-GB">
                <a:solidFill>
                  <a:schemeClr val="dk1"/>
                </a:solidFill>
              </a:rPr>
              <a:t>- I </a:t>
            </a:r>
            <a:r>
              <a:rPr b="1" lang="en-GB">
                <a:solidFill>
                  <a:schemeClr val="dk1"/>
                </a:solidFill>
                <a:highlight>
                  <a:srgbClr val="E6B8AF"/>
                </a:highlight>
              </a:rPr>
              <a:t>preached</a:t>
            </a:r>
            <a:r>
              <a:rPr b="1" lang="en-GB">
                <a:solidFill>
                  <a:schemeClr val="dk1"/>
                </a:solidFill>
              </a:rPr>
              <a:t> </a:t>
            </a:r>
            <a:r>
              <a:rPr b="1" lang="en-GB">
                <a:solidFill>
                  <a:schemeClr val="dk1"/>
                </a:solidFill>
              </a:rPr>
              <a:t>whenever</a:t>
            </a:r>
            <a:r>
              <a:rPr b="1" lang="en-GB">
                <a:solidFill>
                  <a:schemeClr val="dk1"/>
                </a:solidFill>
              </a:rPr>
              <a:t> and wherever I was asked.</a:t>
            </a:r>
            <a:endParaRPr b="1">
              <a:solidFill>
                <a:schemeClr val="dk1"/>
              </a:solidFill>
            </a:endParaRPr>
          </a:p>
          <a:p>
            <a:pPr indent="0" lvl="0" marL="0" rtl="0" algn="l">
              <a:spcBef>
                <a:spcPts val="1200"/>
              </a:spcBef>
              <a:spcAft>
                <a:spcPts val="0"/>
              </a:spcAft>
              <a:buNone/>
            </a:pPr>
            <a:r>
              <a:rPr b="1" lang="en-GB">
                <a:solidFill>
                  <a:schemeClr val="dk1"/>
                </a:solidFill>
              </a:rPr>
              <a:t>-It was first come first served for me.</a:t>
            </a:r>
            <a:endParaRPr b="1">
              <a:solidFill>
                <a:schemeClr val="dk1"/>
              </a:solidFill>
            </a:endParaRPr>
          </a:p>
          <a:p>
            <a:pPr indent="0" lvl="0" marL="0" rtl="0" algn="l">
              <a:spcBef>
                <a:spcPts val="1200"/>
              </a:spcBef>
              <a:spcAft>
                <a:spcPts val="0"/>
              </a:spcAft>
              <a:buNone/>
            </a:pPr>
            <a:r>
              <a:rPr b="1" lang="en-GB">
                <a:solidFill>
                  <a:schemeClr val="dk1"/>
                </a:solidFill>
              </a:rPr>
              <a:t>The places where Shaw delivered </a:t>
            </a:r>
            <a:r>
              <a:rPr b="1" lang="en-GB">
                <a:solidFill>
                  <a:schemeClr val="dk1"/>
                </a:solidFill>
              </a:rPr>
              <a:t>speeches</a:t>
            </a:r>
            <a:r>
              <a:rPr b="1" lang="en-GB">
                <a:solidFill>
                  <a:schemeClr val="dk1"/>
                </a:solidFill>
              </a:rPr>
              <a:t> are: a street corner, a public-house parlour, a market place, the Economic Sections of British Associations , the city temple, drawing rooms.</a:t>
            </a:r>
            <a:endParaRPr b="1">
              <a:solidFill>
                <a:schemeClr val="dk1"/>
              </a:solidFill>
            </a:endParaRPr>
          </a:p>
          <a:p>
            <a:pPr indent="0" lvl="0" marL="0" rtl="0" algn="l">
              <a:spcBef>
                <a:spcPts val="1200"/>
              </a:spcBef>
              <a:spcAft>
                <a:spcPts val="0"/>
              </a:spcAft>
              <a:buNone/>
            </a:pPr>
            <a:r>
              <a:rPr b="1" lang="en-GB">
                <a:solidFill>
                  <a:schemeClr val="dk1"/>
                </a:solidFill>
              </a:rPr>
              <a:t>My audience varied from ten to thousands.</a:t>
            </a:r>
            <a:endParaRPr b="1">
              <a:solidFill>
                <a:schemeClr val="dk1"/>
              </a:solidFill>
            </a:endParaRPr>
          </a:p>
          <a:p>
            <a:pPr indent="0" lvl="0" marL="0" rtl="0" algn="l">
              <a:spcBef>
                <a:spcPts val="1200"/>
              </a:spcBef>
              <a:spcAft>
                <a:spcPts val="0"/>
              </a:spcAft>
              <a:buNone/>
            </a:pPr>
            <a:r>
              <a:rPr b="1" lang="en-GB">
                <a:solidFill>
                  <a:schemeClr val="dk1"/>
                </a:solidFill>
              </a:rPr>
              <a:t>I expected opposition but got hardly any.  </a:t>
            </a:r>
            <a:endParaRPr b="1">
              <a:solidFill>
                <a:schemeClr val="dk1"/>
              </a:solidFill>
            </a:endParaRPr>
          </a:p>
          <a:p>
            <a:pPr indent="0" lvl="0" marL="0" rtl="0" algn="l">
              <a:spcBef>
                <a:spcPts val="1200"/>
              </a:spcBef>
              <a:spcAft>
                <a:spcPts val="1200"/>
              </a:spcAft>
              <a:buNone/>
            </a:pPr>
            <a:r>
              <a:rPr lang="en-GB">
                <a:solidFill>
                  <a:schemeClr val="dk1"/>
                </a:solidFill>
              </a:rPr>
              <a:t>-</a:t>
            </a:r>
            <a:endParaRPr>
              <a:solidFill>
                <a:schemeClr val="dk1"/>
              </a:solidFill>
            </a:endParaRPr>
          </a:p>
        </p:txBody>
      </p:sp>
      <p:sp>
        <p:nvSpPr>
          <p:cNvPr id="95" name="Google Shape;95;p18"/>
          <p:cNvSpPr txBox="1"/>
          <p:nvPr>
            <p:ph idx="2" type="body"/>
          </p:nvPr>
        </p:nvSpPr>
        <p:spPr>
          <a:xfrm>
            <a:off x="4372550" y="1152475"/>
            <a:ext cx="4459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GB" sz="1600">
                <a:solidFill>
                  <a:schemeClr val="dk1"/>
                </a:solidFill>
                <a:latin typeface="Times New Roman"/>
                <a:ea typeface="Times New Roman"/>
                <a:cs typeface="Times New Roman"/>
                <a:sym typeface="Times New Roman"/>
              </a:rPr>
              <a:t>One of my best speeches was delivered in Hyde Park in torrents of rain to six policemen, sent to watch me, plus only the secretary of the society that had asked me to speak, who held an </a:t>
            </a:r>
            <a:r>
              <a:rPr lang="en-GB" sz="1600">
                <a:solidFill>
                  <a:schemeClr val="dk1"/>
                </a:solidFill>
                <a:latin typeface="Times New Roman"/>
                <a:ea typeface="Times New Roman"/>
                <a:cs typeface="Times New Roman"/>
                <a:sym typeface="Times New Roman"/>
              </a:rPr>
              <a:t>umbrella</a:t>
            </a:r>
            <a:r>
              <a:rPr lang="en-GB" sz="1600">
                <a:solidFill>
                  <a:schemeClr val="dk1"/>
                </a:solidFill>
                <a:latin typeface="Times New Roman"/>
                <a:ea typeface="Times New Roman"/>
                <a:cs typeface="Times New Roman"/>
                <a:sym typeface="Times New Roman"/>
              </a:rPr>
              <a:t> over me. I </a:t>
            </a:r>
            <a:r>
              <a:rPr b="1" i="1" lang="en-GB" sz="1600">
                <a:solidFill>
                  <a:schemeClr val="dk1"/>
                </a:solidFill>
                <a:highlight>
                  <a:srgbClr val="F4CCCC"/>
                </a:highlight>
                <a:latin typeface="Times New Roman"/>
                <a:ea typeface="Times New Roman"/>
                <a:cs typeface="Times New Roman"/>
                <a:sym typeface="Times New Roman"/>
              </a:rPr>
              <a:t>made up my mind </a:t>
            </a:r>
            <a:r>
              <a:rPr lang="en-GB" sz="1600">
                <a:solidFill>
                  <a:schemeClr val="dk1"/>
                </a:solidFill>
                <a:latin typeface="Times New Roman"/>
                <a:ea typeface="Times New Roman"/>
                <a:cs typeface="Times New Roman"/>
                <a:sym typeface="Times New Roman"/>
              </a:rPr>
              <a:t>to interest those policemen though, as they were on duty to listen to me, their usual practice, after being convinced that I was harmless, was to pay no further attention. I entertained them for more than an hour. I can still see their waterproof caps shining in the rain when I shut my eyes.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57525" y="103550"/>
            <a:ext cx="9009600" cy="4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520">
                <a:highlight>
                  <a:srgbClr val="00FFFF"/>
                </a:highlight>
                <a:latin typeface="Times New Roman"/>
                <a:ea typeface="Times New Roman"/>
                <a:cs typeface="Times New Roman"/>
                <a:sym typeface="Times New Roman"/>
              </a:rPr>
              <a:t>G. B. Shaw always lectured on Controversial Politics and religion . His fees was railway ticket (third class).</a:t>
            </a:r>
            <a:endParaRPr b="1" sz="1520">
              <a:highlight>
                <a:srgbClr val="00FFFF"/>
              </a:highlight>
              <a:latin typeface="Times New Roman"/>
              <a:ea typeface="Times New Roman"/>
              <a:cs typeface="Times New Roman"/>
              <a:sym typeface="Times New Roman"/>
            </a:endParaRPr>
          </a:p>
        </p:txBody>
      </p:sp>
      <p:sp>
        <p:nvSpPr>
          <p:cNvPr id="101" name="Google Shape;101;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2" name="Google Shape;102;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03" name="Google Shape;103;p19"/>
          <p:cNvGraphicFramePr/>
          <p:nvPr/>
        </p:nvGraphicFramePr>
        <p:xfrm>
          <a:off x="311700" y="586840"/>
          <a:ext cx="3000000" cy="3000000"/>
        </p:xfrm>
        <a:graphic>
          <a:graphicData uri="http://schemas.openxmlformats.org/drawingml/2006/table">
            <a:tbl>
              <a:tblPr>
                <a:noFill/>
                <a:tableStyleId>{914A3B4A-4C13-48A0-AA2A-8E65E3809FB7}</a:tableStyleId>
              </a:tblPr>
              <a:tblGrid>
                <a:gridCol w="2887425"/>
                <a:gridCol w="2887425"/>
                <a:gridCol w="2887425"/>
              </a:tblGrid>
              <a:tr h="4383700">
                <a:tc>
                  <a:txBody>
                    <a:bodyPr/>
                    <a:lstStyle/>
                    <a:p>
                      <a:pPr indent="0" lvl="0" marL="0" rtl="0" algn="l">
                        <a:spcBef>
                          <a:spcPts val="0"/>
                        </a:spcBef>
                        <a:spcAft>
                          <a:spcPts val="0"/>
                        </a:spcAft>
                        <a:buNone/>
                      </a:pPr>
                      <a:r>
                        <a:rPr lang="en-GB"/>
                        <a:t>-</a:t>
                      </a:r>
                      <a:r>
                        <a:rPr b="1" i="1" lang="en-GB" sz="1300">
                          <a:latin typeface="Times New Roman"/>
                          <a:ea typeface="Times New Roman"/>
                          <a:cs typeface="Times New Roman"/>
                          <a:sym typeface="Times New Roman"/>
                        </a:rPr>
                        <a:t>I</a:t>
                      </a:r>
                      <a:r>
                        <a:rPr b="1" i="1" lang="en-GB" sz="1300">
                          <a:highlight>
                            <a:schemeClr val="lt1"/>
                          </a:highlight>
                          <a:latin typeface="Times New Roman"/>
                          <a:ea typeface="Times New Roman"/>
                          <a:cs typeface="Times New Roman"/>
                          <a:sym typeface="Times New Roman"/>
                        </a:rPr>
                        <a:t> always replied that I never lectured on anything but Controversial Politics and religion.</a:t>
                      </a:r>
                      <a:endParaRPr b="1" i="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i="1" lang="en-GB" sz="1300">
                          <a:highlight>
                            <a:schemeClr val="lt1"/>
                          </a:highlight>
                          <a:latin typeface="Times New Roman"/>
                          <a:ea typeface="Times New Roman"/>
                          <a:cs typeface="Times New Roman"/>
                          <a:sym typeface="Times New Roman"/>
                        </a:rPr>
                        <a:t>I was credited  with the usual fee and expenses and gave it back to the society as donation. </a:t>
                      </a:r>
                      <a:endParaRPr b="1" i="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i="1" lang="en-GB" sz="1300">
                          <a:highlight>
                            <a:schemeClr val="lt1"/>
                          </a:highlight>
                          <a:latin typeface="Times New Roman"/>
                          <a:ea typeface="Times New Roman"/>
                          <a:cs typeface="Times New Roman"/>
                          <a:sym typeface="Times New Roman"/>
                        </a:rPr>
                        <a:t>At the elections of 1892, I was making a speech at Town Hall of Dover.</a:t>
                      </a:r>
                      <a:endParaRPr b="1" i="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lang="en-GB" sz="1300">
                          <a:highlight>
                            <a:schemeClr val="lt1"/>
                          </a:highlight>
                          <a:latin typeface="Times New Roman"/>
                          <a:ea typeface="Times New Roman"/>
                          <a:cs typeface="Times New Roman"/>
                          <a:sym typeface="Times New Roman"/>
                        </a:rPr>
                        <a:t>A man rose and called G. G. Shaw a professional agitator hired from London.</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lang="en-GB" sz="1300">
                          <a:highlight>
                            <a:schemeClr val="lt1"/>
                          </a:highlight>
                          <a:latin typeface="Times New Roman"/>
                          <a:ea typeface="Times New Roman"/>
                          <a:cs typeface="Times New Roman"/>
                          <a:sym typeface="Times New Roman"/>
                        </a:rPr>
                        <a:t>Shaw offered to sell his emoluments for $5, $4 even to six pence.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lang="en-GB" sz="1300">
                          <a:highlight>
                            <a:schemeClr val="lt1"/>
                          </a:highlight>
                          <a:latin typeface="Times New Roman"/>
                          <a:ea typeface="Times New Roman"/>
                          <a:cs typeface="Times New Roman"/>
                          <a:sym typeface="Times New Roman"/>
                        </a:rPr>
                        <a:t>Then declared that he was there at his own expense. </a:t>
                      </a:r>
                      <a:endParaRPr b="1" sz="13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300">
                        <a:highlight>
                          <a:schemeClr val="lt1"/>
                        </a:highlight>
                        <a:latin typeface="Times New Roman"/>
                        <a:ea typeface="Times New Roman"/>
                        <a:cs typeface="Times New Roman"/>
                        <a:sym typeface="Times New Roman"/>
                      </a:endParaRPr>
                    </a:p>
                  </a:txBody>
                  <a:tcPr marT="91425" marB="91425" marR="91425" marL="90000">
                    <a:solidFill>
                      <a:srgbClr val="EAD1DC"/>
                    </a:solidFill>
                  </a:tcPr>
                </a:tc>
                <a:tc>
                  <a:txBody>
                    <a:bodyPr/>
                    <a:lstStyle/>
                    <a:p>
                      <a:pPr indent="0" lvl="0" marL="0" rtl="0" algn="l">
                        <a:spcBef>
                          <a:spcPts val="0"/>
                        </a:spcBef>
                        <a:spcAft>
                          <a:spcPts val="0"/>
                        </a:spcAft>
                        <a:buNone/>
                      </a:pPr>
                      <a:r>
                        <a:rPr lang="en-GB" sz="1300">
                          <a:latin typeface="Times New Roman"/>
                          <a:ea typeface="Times New Roman"/>
                          <a:cs typeface="Times New Roman"/>
                          <a:sym typeface="Times New Roman"/>
                        </a:rPr>
                        <a:t>Once in St. James’s Hall, London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GB" sz="1300">
                          <a:latin typeface="Times New Roman"/>
                          <a:ea typeface="Times New Roman"/>
                          <a:cs typeface="Times New Roman"/>
                          <a:sym typeface="Times New Roman"/>
                        </a:rPr>
                        <a:t>Shaw was speaking on Women’s Suffrage. At that time a group of </a:t>
                      </a:r>
                      <a:r>
                        <a:rPr lang="en-GB" sz="1300">
                          <a:latin typeface="Times New Roman"/>
                          <a:ea typeface="Times New Roman"/>
                          <a:cs typeface="Times New Roman"/>
                          <a:sym typeface="Times New Roman"/>
                        </a:rPr>
                        <a:t>opposition</a:t>
                      </a:r>
                      <a:r>
                        <a:rPr lang="en-GB" sz="1300">
                          <a:latin typeface="Times New Roman"/>
                          <a:ea typeface="Times New Roman"/>
                          <a:cs typeface="Times New Roman"/>
                          <a:sym typeface="Times New Roman"/>
                        </a:rPr>
                        <a:t> with their hostile and excitable leader entered the Hall.</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GB" sz="1300">
                          <a:latin typeface="Times New Roman"/>
                          <a:ea typeface="Times New Roman"/>
                          <a:cs typeface="Times New Roman"/>
                          <a:sym typeface="Times New Roman"/>
                        </a:rPr>
                        <a:t>As they outnumbered they carried an </a:t>
                      </a:r>
                      <a:r>
                        <a:rPr lang="en-GB" sz="1300">
                          <a:latin typeface="Times New Roman"/>
                          <a:ea typeface="Times New Roman"/>
                          <a:cs typeface="Times New Roman"/>
                          <a:sym typeface="Times New Roman"/>
                        </a:rPr>
                        <a:t>amendment</a:t>
                      </a:r>
                      <a:r>
                        <a:rPr lang="en-GB" sz="1300">
                          <a:latin typeface="Times New Roman"/>
                          <a:ea typeface="Times New Roman"/>
                          <a:cs typeface="Times New Roman"/>
                          <a:sym typeface="Times New Roman"/>
                        </a:rPr>
                        <a:t> and broke up the meeting.</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GB" sz="1300">
                          <a:latin typeface="Times New Roman"/>
                          <a:ea typeface="Times New Roman"/>
                          <a:cs typeface="Times New Roman"/>
                          <a:sym typeface="Times New Roman"/>
                        </a:rPr>
                        <a:t>Shaw </a:t>
                      </a:r>
                      <a:r>
                        <a:rPr lang="en-GB" sz="1300">
                          <a:latin typeface="Times New Roman"/>
                          <a:ea typeface="Times New Roman"/>
                          <a:cs typeface="Times New Roman"/>
                          <a:sym typeface="Times New Roman"/>
                        </a:rPr>
                        <a:t>demanded a hearing which granted and Shaw gave again a powerful speech.</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GB" sz="1300">
                          <a:latin typeface="Times New Roman"/>
                          <a:ea typeface="Times New Roman"/>
                          <a:cs typeface="Times New Roman"/>
                          <a:sym typeface="Times New Roman"/>
                        </a:rPr>
                        <a:t>Shaw writes, “No harm was done, nor any blow was struck, but the papers next morning described a scene of violence and destruction that left nothing to be desired by the most sanguinary schoolboy.  </a:t>
                      </a:r>
                      <a:endParaRPr/>
                    </a:p>
                  </a:txBody>
                  <a:tcPr marT="91425" marB="91425" marR="91425" marL="91425">
                    <a:solidFill>
                      <a:srgbClr val="C9DAF8"/>
                    </a:solidFill>
                  </a:tcPr>
                </a:tc>
                <a:tc>
                  <a:txBody>
                    <a:bodyPr/>
                    <a:lstStyle/>
                    <a:p>
                      <a:pPr indent="0" lvl="0" marL="0" rtl="0" algn="l">
                        <a:spcBef>
                          <a:spcPts val="0"/>
                        </a:spcBef>
                        <a:spcAft>
                          <a:spcPts val="0"/>
                        </a:spcAft>
                        <a:buNone/>
                      </a:pPr>
                      <a:r>
                        <a:rPr i="1" lang="en-GB" sz="1500">
                          <a:solidFill>
                            <a:schemeClr val="dk1"/>
                          </a:solidFill>
                        </a:rPr>
                        <a:t>Never Resign</a:t>
                      </a:r>
                      <a:endParaRPr i="1"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Shaw says that his public Speaking qualified him to do </a:t>
                      </a:r>
                      <a:r>
                        <a:rPr lang="en-GB" sz="1500">
                          <a:solidFill>
                            <a:schemeClr val="dk1"/>
                          </a:solidFill>
                        </a:rPr>
                        <a:t>political</a:t>
                      </a:r>
                      <a:r>
                        <a:rPr lang="en-GB" sz="1500">
                          <a:solidFill>
                            <a:schemeClr val="dk1"/>
                          </a:solidFill>
                        </a:rPr>
                        <a:t> work.</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He tells us about the habit of famous writers as they use to resign whenever they faced opposition. He calls their habit </a:t>
                      </a:r>
                      <a:r>
                        <a:rPr b="1" i="1" lang="en-GB" sz="1500">
                          <a:solidFill>
                            <a:schemeClr val="dk1"/>
                          </a:solidFill>
                        </a:rPr>
                        <a:t>Bohemian Anarchism.</a:t>
                      </a:r>
                      <a:r>
                        <a:rPr lang="en-GB" sz="1500">
                          <a:solidFill>
                            <a:schemeClr val="dk1"/>
                          </a:solidFill>
                        </a:rPr>
                        <a:t> (Unconventional way of life)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Shaw followed them initially and later decided Never to Resign and face opposition.</a:t>
                      </a:r>
                      <a:endParaRPr sz="1500">
                        <a:solidFill>
                          <a:schemeClr val="dk1"/>
                        </a:solidFill>
                      </a:endParaRPr>
                    </a:p>
                  </a:txBody>
                  <a:tcPr marT="91425" marB="91425" marR="91425" marL="91425">
                    <a:solidFill>
                      <a:srgbClr val="FFF2C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ctrTitle"/>
          </p:nvPr>
        </p:nvSpPr>
        <p:spPr>
          <a:xfrm>
            <a:off x="311700" y="149575"/>
            <a:ext cx="4164300" cy="48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2480">
                <a:highlight>
                  <a:srgbClr val="D9EAD3"/>
                </a:highlight>
                <a:latin typeface="Times New Roman"/>
                <a:ea typeface="Times New Roman"/>
                <a:cs typeface="Times New Roman"/>
                <a:sym typeface="Times New Roman"/>
              </a:rPr>
              <a:t>Suggestion to Incipient Orators</a:t>
            </a:r>
            <a:endParaRPr sz="2480">
              <a:highlight>
                <a:srgbClr val="D9EAD3"/>
              </a:highlight>
              <a:latin typeface="Times New Roman"/>
              <a:ea typeface="Times New Roman"/>
              <a:cs typeface="Times New Roman"/>
              <a:sym typeface="Times New Roman"/>
            </a:endParaRPr>
          </a:p>
        </p:txBody>
      </p:sp>
      <p:sp>
        <p:nvSpPr>
          <p:cNvPr id="109" name="Google Shape;109;p20"/>
          <p:cNvSpPr txBox="1"/>
          <p:nvPr>
            <p:ph idx="1" type="subTitle"/>
          </p:nvPr>
        </p:nvSpPr>
        <p:spPr>
          <a:xfrm>
            <a:off x="311700" y="724925"/>
            <a:ext cx="8520600" cy="4200000"/>
          </a:xfrm>
          <a:prstGeom prst="rect">
            <a:avLst/>
          </a:prstGeom>
        </p:spPr>
        <p:txBody>
          <a:bodyPr anchorCtr="0" anchor="t" bIns="91425" lIns="91425" spcFirstLastPara="1" rIns="91425" wrap="square" tIns="91425">
            <a:normAutofit/>
          </a:bodyPr>
          <a:lstStyle/>
          <a:p>
            <a:pPr indent="-336550" lvl="0" marL="457200" rtl="0" algn="just">
              <a:spcBef>
                <a:spcPts val="0"/>
              </a:spcBef>
              <a:spcAft>
                <a:spcPts val="0"/>
              </a:spcAft>
              <a:buClr>
                <a:schemeClr val="dk1"/>
              </a:buClr>
              <a:buSzPts val="1700"/>
              <a:buFont typeface="Times New Roman"/>
              <a:buAutoNum type="arabicPeriod"/>
            </a:pPr>
            <a:r>
              <a:rPr lang="en-GB" sz="1700">
                <a:solidFill>
                  <a:schemeClr val="dk1"/>
                </a:solidFill>
                <a:latin typeface="Times New Roman"/>
                <a:ea typeface="Times New Roman"/>
                <a:cs typeface="Times New Roman"/>
                <a:sym typeface="Times New Roman"/>
              </a:rPr>
              <a:t>Lack of committee training and platform technique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1700">
                <a:solidFill>
                  <a:schemeClr val="dk1"/>
                </a:solidFill>
                <a:latin typeface="Times New Roman"/>
                <a:ea typeface="Times New Roman"/>
                <a:cs typeface="Times New Roman"/>
                <a:sym typeface="Times New Roman"/>
              </a:rPr>
              <a:t>        disables Even most gifted thinkers for instance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1700">
                <a:solidFill>
                  <a:schemeClr val="dk1"/>
                </a:solidFill>
                <a:latin typeface="Times New Roman"/>
                <a:ea typeface="Times New Roman"/>
                <a:cs typeface="Times New Roman"/>
                <a:sym typeface="Times New Roman"/>
              </a:rPr>
              <a:t>        H. G. Wells (Novelist)</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0" marL="457200" rtl="0" algn="just">
              <a:spcBef>
                <a:spcPts val="0"/>
              </a:spcBef>
              <a:spcAft>
                <a:spcPts val="0"/>
              </a:spcAft>
              <a:buClr>
                <a:schemeClr val="dk1"/>
              </a:buClr>
              <a:buSzPts val="1700"/>
              <a:buFont typeface="Times New Roman"/>
              <a:buAutoNum type="arabicPeriod"/>
            </a:pPr>
            <a:r>
              <a:rPr lang="en-GB" sz="1700">
                <a:solidFill>
                  <a:schemeClr val="dk1"/>
                </a:solidFill>
                <a:latin typeface="Times New Roman"/>
                <a:ea typeface="Times New Roman"/>
                <a:cs typeface="Times New Roman"/>
                <a:sym typeface="Times New Roman"/>
              </a:rPr>
              <a:t>Practice alone : With practice one can acquire all</a:t>
            </a:r>
            <a:endParaRPr sz="17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GB" sz="1700">
                <a:solidFill>
                  <a:schemeClr val="dk1"/>
                </a:solidFill>
                <a:latin typeface="Times New Roman"/>
                <a:ea typeface="Times New Roman"/>
                <a:cs typeface="Times New Roman"/>
                <a:sym typeface="Times New Roman"/>
              </a:rPr>
              <a:t>Required skills.</a:t>
            </a:r>
            <a:endParaRPr sz="17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0" marL="457200" rtl="0" algn="just">
              <a:spcBef>
                <a:spcPts val="0"/>
              </a:spcBef>
              <a:spcAft>
                <a:spcPts val="0"/>
              </a:spcAft>
              <a:buClr>
                <a:schemeClr val="dk1"/>
              </a:buClr>
              <a:buSzPts val="1700"/>
              <a:buFont typeface="Times New Roman"/>
              <a:buAutoNum type="arabicPeriod"/>
            </a:pPr>
            <a:r>
              <a:rPr lang="en-GB" sz="1700">
                <a:solidFill>
                  <a:schemeClr val="dk1"/>
                </a:solidFill>
                <a:latin typeface="Times New Roman"/>
                <a:ea typeface="Times New Roman"/>
                <a:cs typeface="Times New Roman"/>
                <a:sym typeface="Times New Roman"/>
              </a:rPr>
              <a:t>Good Pronunciation: Training by phonetically </a:t>
            </a:r>
            <a:endParaRPr sz="17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GB" sz="1700">
                <a:solidFill>
                  <a:schemeClr val="dk1"/>
                </a:solidFill>
                <a:latin typeface="Times New Roman"/>
                <a:ea typeface="Times New Roman"/>
                <a:cs typeface="Times New Roman"/>
                <a:sym typeface="Times New Roman"/>
              </a:rPr>
              <a:t>competent</a:t>
            </a:r>
            <a:r>
              <a:rPr lang="en-GB" sz="1700">
                <a:solidFill>
                  <a:schemeClr val="dk1"/>
                </a:solidFill>
                <a:latin typeface="Times New Roman"/>
                <a:ea typeface="Times New Roman"/>
                <a:cs typeface="Times New Roman"/>
                <a:sym typeface="Times New Roman"/>
              </a:rPr>
              <a:t> teacher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1700">
                <a:solidFill>
                  <a:schemeClr val="dk1"/>
                </a:solidFill>
                <a:latin typeface="Times New Roman"/>
                <a:ea typeface="Times New Roman"/>
                <a:cs typeface="Times New Roman"/>
                <a:sym typeface="Times New Roman"/>
              </a:rPr>
              <a:t>G. B. Shaw took final retirement from personal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1700">
                <a:solidFill>
                  <a:schemeClr val="dk1"/>
                </a:solidFill>
                <a:latin typeface="Times New Roman"/>
                <a:ea typeface="Times New Roman"/>
                <a:cs typeface="Times New Roman"/>
                <a:sym typeface="Times New Roman"/>
              </a:rPr>
              <a:t>Performances in 1941, at the of 85th year. </a:t>
            </a:r>
            <a:endParaRPr sz="17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5603775" y="690400"/>
            <a:ext cx="3020876" cy="37626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